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6" r:id="rId2"/>
    <p:sldMasterId id="2147483748" r:id="rId3"/>
  </p:sldMasterIdLst>
  <p:notesMasterIdLst>
    <p:notesMasterId r:id="rId41"/>
  </p:notesMasterIdLst>
  <p:handoutMasterIdLst>
    <p:handoutMasterId r:id="rId42"/>
  </p:handoutMasterIdLst>
  <p:sldIdLst>
    <p:sldId id="256" r:id="rId4"/>
    <p:sldId id="280" r:id="rId5"/>
    <p:sldId id="281" r:id="rId6"/>
    <p:sldId id="282" r:id="rId7"/>
    <p:sldId id="318" r:id="rId8"/>
    <p:sldId id="283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84" r:id="rId24"/>
    <p:sldId id="285" r:id="rId25"/>
    <p:sldId id="286" r:id="rId26"/>
    <p:sldId id="287" r:id="rId27"/>
    <p:sldId id="293" r:id="rId28"/>
    <p:sldId id="294" r:id="rId29"/>
    <p:sldId id="295" r:id="rId30"/>
    <p:sldId id="296" r:id="rId31"/>
    <p:sldId id="300" r:id="rId32"/>
    <p:sldId id="288" r:id="rId33"/>
    <p:sldId id="298" r:id="rId34"/>
    <p:sldId id="299" r:id="rId35"/>
    <p:sldId id="301" r:id="rId36"/>
    <p:sldId id="289" r:id="rId37"/>
    <p:sldId id="290" r:id="rId38"/>
    <p:sldId id="291" r:id="rId39"/>
    <p:sldId id="292" r:id="rId4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6A"/>
    <a:srgbClr val="00596B"/>
    <a:srgbClr val="003E49"/>
    <a:srgbClr val="B9D1D9"/>
    <a:srgbClr val="005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12" autoAdjust="0"/>
  </p:normalViewPr>
  <p:slideViewPr>
    <p:cSldViewPr snapToGrid="0">
      <p:cViewPr varScale="1">
        <p:scale>
          <a:sx n="110" d="100"/>
          <a:sy n="110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26DEA-7ED9-4355-9098-BB30BB08233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821E-41F1-4167-B95D-8BD4C4989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4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A87B2-5773-4672-9C08-61A2E78E82EA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86749-2FFB-453E-92C7-89FC9E56E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5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interested</a:t>
            </a:r>
            <a:r>
              <a:rPr lang="en-GB" baseline="0" dirty="0" smtClean="0"/>
              <a:t> in any business support, including signposting to services that can help with cyber security – contact Worcestershire Business Central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from outside the region and interested in a future in the County – can speak to Gary Woodman today or contact the Invest in Worcestershire Team.</a:t>
            </a:r>
          </a:p>
          <a:p>
            <a:endParaRPr lang="en-GB" baseline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84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7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interested</a:t>
            </a:r>
            <a:r>
              <a:rPr lang="en-GB" baseline="0" dirty="0" smtClean="0"/>
              <a:t> in any business support, including signposting to services that can help with cyber security – contact Worcestershire Business Central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from outside the region and interested in a future in the County – can speak to Gary Woodman today or contact the Invest in Worcestershire Team.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77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interested</a:t>
            </a:r>
            <a:r>
              <a:rPr lang="en-GB" baseline="0" dirty="0" smtClean="0"/>
              <a:t> in any business support, including signposting to services that can help with cyber security – contact Worcestershire Business Central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from outside the region and interested in a future in the County – can speak to Gary Woodman today or contact the Invest in Worcestershire Team.</a:t>
            </a:r>
          </a:p>
          <a:p>
            <a:endParaRPr lang="en-GB" baseline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3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interested</a:t>
            </a:r>
            <a:r>
              <a:rPr lang="en-GB" baseline="0" dirty="0" smtClean="0"/>
              <a:t> in any business support, including signposting to services that can help with cyber security – contact Worcestershire Business Central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from outside the region and interested in a future in the County – can speak to Gary Woodman today or contact the Invest in Worcestershire Team.</a:t>
            </a:r>
          </a:p>
          <a:p>
            <a:endParaRPr lang="en-GB" baseline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7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interested</a:t>
            </a:r>
            <a:r>
              <a:rPr lang="en-GB" baseline="0" dirty="0" smtClean="0"/>
              <a:t> in any business support, including signposting to services that can help with cyber security – contact Worcestershire Business Central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from outside the region and interested in a future in the County – can speak to Gary Woodman today or contact the Invest in Worcestershire Team.</a:t>
            </a:r>
          </a:p>
          <a:p>
            <a:endParaRPr lang="en-GB" baseline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7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interested</a:t>
            </a:r>
            <a:r>
              <a:rPr lang="en-GB" baseline="0" dirty="0" smtClean="0"/>
              <a:t> in any business support, including signposting to services that can help with cyber security – contact Worcestershire Business Central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from outside the region and interested in a future in the County – can speak to Gary Woodman today or contact the Invest in Worcestershire Team.</a:t>
            </a:r>
          </a:p>
          <a:p>
            <a:endParaRPr lang="en-GB" baseline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9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interested</a:t>
            </a:r>
            <a:r>
              <a:rPr lang="en-GB" baseline="0" dirty="0" smtClean="0"/>
              <a:t> in any business support, including signposting to services that can help with cyber security – contact Worcestershire Business Central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from outside the region and interested in a future in the County – can speak to Gary Woodman today or contact the Invest in Worcestershire Team.</a:t>
            </a:r>
          </a:p>
          <a:p>
            <a:endParaRPr lang="en-GB" baseline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6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interested</a:t>
            </a:r>
            <a:r>
              <a:rPr lang="en-GB" baseline="0" dirty="0" smtClean="0"/>
              <a:t> in any business support, including signposting to services that can help with cyber security – contact Worcestershire Business Central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from outside the region and interested in a future in the County – can speak to Gary Woodman today or contact the Invest in Worcestershire Team.</a:t>
            </a:r>
          </a:p>
          <a:p>
            <a:endParaRPr lang="en-GB" baseline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1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interested</a:t>
            </a:r>
            <a:r>
              <a:rPr lang="en-GB" baseline="0" dirty="0" smtClean="0"/>
              <a:t> in any business support, including signposting to services that can help with cyber security – contact Worcestershire Business Central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from outside the region and interested in a future in the County – can speak to Gary Woodman today or contact the Invest in Worcestershire Team.</a:t>
            </a:r>
          </a:p>
          <a:p>
            <a:endParaRPr lang="en-GB" baseline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8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interested</a:t>
            </a:r>
            <a:r>
              <a:rPr lang="en-GB" baseline="0" dirty="0" smtClean="0"/>
              <a:t> in any business support, including signposting to services that can help with cyber security – contact Worcestershire Business Central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from outside the region and interested in a future in the County – can speak to Gary Woodman today or contact the Invest in Worcestershire Team.</a:t>
            </a:r>
          </a:p>
          <a:p>
            <a:endParaRPr lang="en-GB" baseline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4D41-ECC3-43A6-A9D5-DCF694408950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5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9565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4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6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5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9231" y="992188"/>
            <a:ext cx="6172200" cy="447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4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14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9231" y="992188"/>
            <a:ext cx="6172200" cy="447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4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13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3545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46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31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3545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46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04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7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1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9011"/>
            <a:ext cx="10515600" cy="36736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35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93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706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38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80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84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64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8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17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9011"/>
            <a:ext cx="10515600" cy="36736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4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04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840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30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73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67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62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58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25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7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311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207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37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49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96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0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311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207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79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84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8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8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848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8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535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535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7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535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535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8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41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32" r:id="rId3"/>
    <p:sldLayoutId id="2147483718" r:id="rId4"/>
    <p:sldLayoutId id="2147483735" r:id="rId5"/>
    <p:sldLayoutId id="2147483719" r:id="rId6"/>
    <p:sldLayoutId id="2147483731" r:id="rId7"/>
    <p:sldLayoutId id="2147483720" r:id="rId8"/>
    <p:sldLayoutId id="2147483730" r:id="rId9"/>
    <p:sldLayoutId id="2147483721" r:id="rId10"/>
    <p:sldLayoutId id="2147483722" r:id="rId11"/>
    <p:sldLayoutId id="2147483729" r:id="rId12"/>
    <p:sldLayoutId id="2147483723" r:id="rId13"/>
    <p:sldLayoutId id="2147483733" r:id="rId14"/>
    <p:sldLayoutId id="2147483724" r:id="rId15"/>
    <p:sldLayoutId id="2147483734" r:id="rId16"/>
    <p:sldLayoutId id="2147483728" r:id="rId17"/>
    <p:sldLayoutId id="2147483725" r:id="rId18"/>
    <p:sldLayoutId id="2147483726" r:id="rId19"/>
    <p:sldLayoutId id="2147483727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2142 LEP powerpoint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F41C-D43D-4737-A3F0-CD5B035A7B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2AB4-79BA-46A3-8148-81D37CC53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8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lep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bit.ly/2OQUVYp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0" y="2237467"/>
            <a:ext cx="10515600" cy="1325563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latin typeface="Century Gothic" panose="020B0502020202020204" pitchFamily="34" charset="0"/>
              </a:rPr>
              <a:t>BREXIT CONFERENCE </a:t>
            </a:r>
            <a:br>
              <a:rPr lang="en-GB" sz="4800" b="1" dirty="0" smtClean="0">
                <a:latin typeface="Century Gothic" panose="020B0502020202020204" pitchFamily="34" charset="0"/>
              </a:rPr>
            </a:br>
            <a:r>
              <a:rPr lang="en-GB" sz="4800" b="1" dirty="0" smtClean="0">
                <a:latin typeface="Century Gothic" panose="020B0502020202020204" pitchFamily="34" charset="0"/>
              </a:rPr>
              <a:t>FOR REGIONAL BUSINESS LEADERS</a:t>
            </a:r>
            <a:endParaRPr lang="en-GB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536" y="277788"/>
            <a:ext cx="630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15993A"/>
                </a:solidFill>
                <a:latin typeface="Arial"/>
                <a:cs typeface="Arial"/>
              </a:rPr>
              <a:t>Further Investments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042" y="1419734"/>
            <a:ext cx="85129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Our skills network is helping to </a:t>
            </a:r>
          </a:p>
          <a:p>
            <a:pPr defTabSz="457200"/>
            <a:r>
              <a:rPr lang="en-GB" sz="2400" b="1" dirty="0">
                <a:solidFill>
                  <a:prstClr val="black"/>
                </a:solidFill>
              </a:rPr>
              <a:t>create our future workforce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Developing future employees </a:t>
            </a:r>
          </a:p>
          <a:p>
            <a:pPr defTabSz="457200"/>
            <a:r>
              <a:rPr lang="en-GB" sz="2400" b="1" dirty="0">
                <a:solidFill>
                  <a:prstClr val="black"/>
                </a:solidFill>
              </a:rPr>
              <a:t>with the skills to be productive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Worcestershire has one of 20 Careers Hubs in England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Worcestershire had the largest growth in higher level workforce skills of all LEP areas in England, between 2010-2015.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96" y="1156668"/>
            <a:ext cx="3959352" cy="1801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0EED839-7B27-4713-B6BE-269F20987E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1042" y="1060278"/>
            <a:ext cx="8512906" cy="43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536" y="277788"/>
            <a:ext cx="630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15993A"/>
                </a:solidFill>
                <a:latin typeface="Arial"/>
                <a:cs typeface="Arial"/>
              </a:rPr>
              <a:t>Creating our future workforce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042" y="1419734"/>
            <a:ext cx="85129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Our skills network is helping to </a:t>
            </a:r>
          </a:p>
          <a:p>
            <a:pPr defTabSz="457200"/>
            <a:r>
              <a:rPr lang="en-GB" sz="2400" b="1" dirty="0">
                <a:solidFill>
                  <a:prstClr val="black"/>
                </a:solidFill>
              </a:rPr>
              <a:t>create our future workforce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Developing future employees </a:t>
            </a:r>
          </a:p>
          <a:p>
            <a:pPr defTabSz="457200"/>
            <a:r>
              <a:rPr lang="en-GB" sz="2400" b="1" dirty="0">
                <a:solidFill>
                  <a:prstClr val="black"/>
                </a:solidFill>
              </a:rPr>
              <a:t>with the skills to be productive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Worcestershire has one of 20 Careers Hubs in England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Worcestershire had the largest growth in higher level workforce skills of all LEP areas in England, between 2010-2015.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96" y="1156668"/>
            <a:ext cx="3959352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537" y="277788"/>
            <a:ext cx="701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15993A"/>
                </a:solidFill>
                <a:latin typeface="Arial"/>
                <a:cs typeface="Arial"/>
              </a:rPr>
              <a:t>Modern places to 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042" y="1215189"/>
            <a:ext cx="48968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Worcestershire LEP has invested in modern educational facilities: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 err="1">
                <a:solidFill>
                  <a:prstClr val="black"/>
                </a:solidFill>
              </a:rPr>
              <a:t>HoW</a:t>
            </a:r>
            <a:r>
              <a:rPr lang="en-GB" sz="2400" b="1" dirty="0">
                <a:solidFill>
                  <a:prstClr val="black"/>
                </a:solidFill>
              </a:rPr>
              <a:t> College’s ‘Centre of Digital Engineering’ (CODE)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North Worcestershire Engineering Centre of Excellence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Centre of Vocational Excellence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Evesham Engineering Centre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 err="1">
                <a:solidFill>
                  <a:prstClr val="black"/>
                </a:solidFill>
              </a:rPr>
              <a:t>Pershore</a:t>
            </a:r>
            <a:r>
              <a:rPr lang="en-GB" sz="2400" b="1" dirty="0">
                <a:solidFill>
                  <a:prstClr val="black"/>
                </a:solidFill>
              </a:rPr>
              <a:t> College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64" y="1215188"/>
            <a:ext cx="3527482" cy="23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64" y="2315458"/>
            <a:ext cx="1260866" cy="122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66" y="3612232"/>
            <a:ext cx="3527480" cy="20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41" y="548680"/>
            <a:ext cx="7437165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3" y="3669869"/>
            <a:ext cx="3019318" cy="21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7261784" y="764708"/>
            <a:ext cx="2884001" cy="69310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defTabSz="457200"/>
            <a:r>
              <a:rPr lang="en-GB" sz="3800" dirty="0">
                <a:solidFill>
                  <a:prstClr val="white"/>
                </a:solidFill>
              </a:rPr>
              <a:t>Our</a:t>
            </a:r>
            <a:r>
              <a:rPr lang="en-GB" sz="3800" b="1" dirty="0">
                <a:solidFill>
                  <a:prstClr val="white"/>
                </a:solidFill>
              </a:rPr>
              <a:t> People</a:t>
            </a:r>
          </a:p>
        </p:txBody>
      </p:sp>
    </p:spTree>
    <p:extLst>
      <p:ext uri="{BB962C8B-B14F-4D97-AF65-F5344CB8AC3E}">
        <p14:creationId xmlns:p14="http://schemas.microsoft.com/office/powerpoint/2010/main" val="25454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t="23420"/>
          <a:stretch/>
        </p:blipFill>
        <p:spPr>
          <a:xfrm>
            <a:off x="1952373" y="1268760"/>
            <a:ext cx="8220656" cy="496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7261784" y="764708"/>
            <a:ext cx="2884001" cy="69310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defTabSz="457200"/>
            <a:r>
              <a:rPr lang="en-GB" sz="3800" dirty="0">
                <a:solidFill>
                  <a:prstClr val="white"/>
                </a:solidFill>
              </a:rPr>
              <a:t>Our</a:t>
            </a:r>
            <a:r>
              <a:rPr lang="en-GB" sz="3800" b="1" dirty="0">
                <a:solidFill>
                  <a:prstClr val="white"/>
                </a:solidFill>
              </a:rPr>
              <a:t> People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34" y="302805"/>
            <a:ext cx="2900703" cy="1931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A:\COMMUNICATIONS\LOGO\APPRENTICESHIPS_LOGO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82" y="4674536"/>
            <a:ext cx="1440174" cy="134675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:\COMMUNICATIONS\LOGO\WA-Log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4653" y="360947"/>
            <a:ext cx="5378116" cy="5446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3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:\COMMUNICATIONS\LOGO\Worcs Business Central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4015" y="2346159"/>
            <a:ext cx="8043965" cy="2165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36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537" y="277788"/>
            <a:ext cx="594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15993A"/>
                </a:solidFill>
                <a:latin typeface="Arial"/>
                <a:cs typeface="Arial"/>
              </a:rPr>
              <a:t>Worcestershire 5G Consortium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043" y="1744597"/>
            <a:ext cx="8265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cs typeface="Arial"/>
              </a:rPr>
              <a:t>The </a:t>
            </a:r>
            <a:r>
              <a:rPr lang="en-GB" sz="2400" b="1" spc="-5" dirty="0">
                <a:solidFill>
                  <a:prstClr val="black"/>
                </a:solidFill>
                <a:cs typeface="Arial"/>
              </a:rPr>
              <a:t>Worcestershire 5G </a:t>
            </a:r>
            <a:r>
              <a:rPr lang="en-GB" sz="2400" b="1" spc="-25" dirty="0">
                <a:solidFill>
                  <a:prstClr val="black"/>
                </a:solidFill>
                <a:cs typeface="Arial"/>
              </a:rPr>
              <a:t>Testbed </a:t>
            </a:r>
            <a:r>
              <a:rPr lang="en-GB" sz="2400" b="1" dirty="0">
                <a:solidFill>
                  <a:prstClr val="black"/>
                </a:solidFill>
                <a:cs typeface="Arial"/>
              </a:rPr>
              <a:t>is leading </a:t>
            </a:r>
            <a:r>
              <a:rPr lang="en-GB" sz="2400" b="1" spc="-5" dirty="0">
                <a:solidFill>
                  <a:prstClr val="black"/>
                </a:solidFill>
                <a:cs typeface="Arial"/>
              </a:rPr>
              <a:t>the  charge </a:t>
            </a:r>
            <a:r>
              <a:rPr lang="en-GB" sz="2400" b="1" dirty="0">
                <a:solidFill>
                  <a:prstClr val="black"/>
                </a:solidFill>
                <a:cs typeface="Arial"/>
              </a:rPr>
              <a:t>in pioneering industry </a:t>
            </a:r>
            <a:r>
              <a:rPr lang="en-GB" sz="2400" b="1" spc="-5" dirty="0">
                <a:solidFill>
                  <a:prstClr val="black"/>
                </a:solidFill>
                <a:cs typeface="Arial"/>
              </a:rPr>
              <a:t>4.0 to create </a:t>
            </a:r>
            <a:r>
              <a:rPr lang="en-GB" sz="2400" b="1" dirty="0">
                <a:solidFill>
                  <a:prstClr val="black"/>
                </a:solidFill>
                <a:cs typeface="Arial"/>
              </a:rPr>
              <a:t>a  </a:t>
            </a:r>
            <a:r>
              <a:rPr lang="en-GB" sz="2400" b="1" spc="-5" dirty="0">
                <a:solidFill>
                  <a:prstClr val="black"/>
                </a:solidFill>
                <a:cs typeface="Arial"/>
              </a:rPr>
              <a:t>connected, creative and </a:t>
            </a:r>
            <a:r>
              <a:rPr lang="en-GB" sz="2400" b="1" dirty="0">
                <a:solidFill>
                  <a:prstClr val="black"/>
                </a:solidFill>
                <a:cs typeface="Arial"/>
              </a:rPr>
              <a:t>dynamic </a:t>
            </a:r>
            <a:r>
              <a:rPr lang="en-GB" sz="2400" b="1" spc="-5" dirty="0">
                <a:solidFill>
                  <a:prstClr val="black"/>
                </a:solidFill>
                <a:cs typeface="Arial"/>
              </a:rPr>
              <a:t>economy for </a:t>
            </a:r>
            <a:r>
              <a:rPr lang="en-GB" sz="2400" b="1" dirty="0">
                <a:solidFill>
                  <a:prstClr val="black"/>
                </a:solidFill>
                <a:cs typeface="Arial"/>
              </a:rPr>
              <a:t>businesses </a:t>
            </a:r>
            <a:r>
              <a:rPr lang="en-GB" sz="2400" b="1" spc="-5" dirty="0">
                <a:solidFill>
                  <a:prstClr val="black"/>
                </a:solidFill>
                <a:cs typeface="Arial"/>
              </a:rPr>
              <a:t>and</a:t>
            </a:r>
            <a:r>
              <a:rPr lang="en-GB" sz="2400" b="1" spc="-30" dirty="0">
                <a:solidFill>
                  <a:prstClr val="black"/>
                </a:solidFill>
                <a:cs typeface="Arial"/>
              </a:rPr>
              <a:t> </a:t>
            </a:r>
            <a:r>
              <a:rPr lang="en-GB" sz="2400" b="1" dirty="0">
                <a:solidFill>
                  <a:prstClr val="black"/>
                </a:solidFill>
                <a:cs typeface="Arial"/>
              </a:rPr>
              <a:t>investors.</a:t>
            </a:r>
            <a:endParaRPr lang="en-GB" sz="2400" dirty="0">
              <a:solidFill>
                <a:prstClr val="black"/>
              </a:solidFill>
              <a:cs typeface="Arial"/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1042" y="3526431"/>
            <a:ext cx="8265695" cy="144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5080" defTabSz="457200">
              <a:lnSpc>
                <a:spcPct val="115700"/>
              </a:lnSpc>
              <a:spcBef>
                <a:spcPts val="100"/>
              </a:spcBef>
            </a:pPr>
            <a:r>
              <a:rPr lang="en-GB" spc="-10" dirty="0">
                <a:solidFill>
                  <a:prstClr val="black"/>
                </a:solidFill>
              </a:rPr>
              <a:t>“The Worcestershire 5G Consortium is leading the way for UK digital transformation, using the huge opportunity 5G presents to enhance advanced manufacturing output on a national scale</a:t>
            </a:r>
            <a:r>
              <a:rPr lang="en-GB" dirty="0">
                <a:solidFill>
                  <a:prstClr val="black"/>
                </a:solidFill>
              </a:rPr>
              <a:t>.”</a:t>
            </a:r>
          </a:p>
          <a:p>
            <a:pPr marL="114300" defTabSz="457200">
              <a:spcBef>
                <a:spcPts val="1540"/>
              </a:spcBef>
            </a:pPr>
            <a:r>
              <a:rPr lang="en-GB" sz="1300" dirty="0">
                <a:solidFill>
                  <a:srgbClr val="04A64A"/>
                </a:solidFill>
              </a:rPr>
              <a:t>Prof </a:t>
            </a:r>
            <a:r>
              <a:rPr lang="en-GB" sz="1300" spc="-5" dirty="0">
                <a:solidFill>
                  <a:srgbClr val="04A64A"/>
                </a:solidFill>
              </a:rPr>
              <a:t>Rahim </a:t>
            </a:r>
            <a:r>
              <a:rPr lang="en-GB" sz="1300" spc="-20" dirty="0" err="1">
                <a:solidFill>
                  <a:srgbClr val="04A64A"/>
                </a:solidFill>
              </a:rPr>
              <a:t>Tafazolli</a:t>
            </a:r>
            <a:r>
              <a:rPr lang="en-GB" sz="1300" spc="-20" dirty="0">
                <a:solidFill>
                  <a:srgbClr val="04A64A"/>
                </a:solidFill>
              </a:rPr>
              <a:t>, </a:t>
            </a:r>
            <a:r>
              <a:rPr lang="en-GB" sz="1300" spc="-5" dirty="0">
                <a:solidFill>
                  <a:srgbClr val="04A64A"/>
                </a:solidFill>
              </a:rPr>
              <a:t>Director of </a:t>
            </a:r>
            <a:r>
              <a:rPr lang="en-GB" sz="1300" dirty="0">
                <a:solidFill>
                  <a:srgbClr val="04A64A"/>
                </a:solidFill>
              </a:rPr>
              <a:t>the</a:t>
            </a:r>
            <a:r>
              <a:rPr lang="en-GB" sz="1300" spc="5" dirty="0">
                <a:solidFill>
                  <a:srgbClr val="04A64A"/>
                </a:solidFill>
              </a:rPr>
              <a:t> </a:t>
            </a:r>
            <a:r>
              <a:rPr lang="en-GB" sz="1300" spc="-5" dirty="0">
                <a:solidFill>
                  <a:srgbClr val="04A64A"/>
                </a:solidFill>
              </a:rPr>
              <a:t>5GIC</a:t>
            </a:r>
            <a:endParaRPr lang="en-GB" sz="13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6" b="18267"/>
          <a:stretch/>
        </p:blipFill>
        <p:spPr>
          <a:xfrm>
            <a:off x="7744367" y="4626170"/>
            <a:ext cx="1943123" cy="12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537" y="277788"/>
            <a:ext cx="6061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15993A"/>
                </a:solidFill>
                <a:latin typeface="Arial"/>
                <a:cs typeface="Arial"/>
              </a:rPr>
              <a:t>Worcestershire 5G Consortium</a:t>
            </a:r>
          </a:p>
        </p:txBody>
      </p:sp>
      <p:sp>
        <p:nvSpPr>
          <p:cNvPr id="4" name="object 4"/>
          <p:cNvSpPr/>
          <p:nvPr/>
        </p:nvSpPr>
        <p:spPr>
          <a:xfrm>
            <a:off x="6853766" y="5132788"/>
            <a:ext cx="393586" cy="393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7633" y="5175686"/>
            <a:ext cx="649730" cy="293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0215" y="5129665"/>
            <a:ext cx="681613" cy="387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50575" y="5135383"/>
            <a:ext cx="394642" cy="3884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19260" y="5777110"/>
            <a:ext cx="785114" cy="258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01335" y="5819107"/>
            <a:ext cx="618489" cy="1686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5769" y="5170730"/>
            <a:ext cx="825193" cy="2918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7053" y="5822224"/>
            <a:ext cx="624728" cy="1624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50537" y="5806609"/>
            <a:ext cx="937094" cy="1936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02838" y="5129665"/>
            <a:ext cx="457258" cy="4279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51648" y="5175609"/>
            <a:ext cx="974584" cy="3498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21043" y="1576149"/>
            <a:ext cx="8265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Early research is showing that 5G can improve productivity by as much as 1%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Drawing in collaboration from across the globe including recent delegation visit from Taiwan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Shortlisted for the World Communication Awards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World-renowned brands involved in the consortium: 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537" y="277788"/>
            <a:ext cx="594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15993A"/>
                </a:solidFill>
                <a:latin typeface="Arial"/>
                <a:cs typeface="Arial"/>
              </a:rPr>
              <a:t>Entrepreneurialism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043" y="1215190"/>
            <a:ext cx="82055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Boosting the country’s entrepreneurialism is an important part to growing productivity</a:t>
            </a:r>
          </a:p>
          <a:p>
            <a:pPr defTabSz="457200"/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Schemes such as </a:t>
            </a:r>
            <a:r>
              <a:rPr lang="en-GB" sz="2400" b="1" dirty="0" err="1">
                <a:solidFill>
                  <a:prstClr val="black"/>
                </a:solidFill>
              </a:rPr>
              <a:t>BetaDen</a:t>
            </a:r>
            <a:r>
              <a:rPr lang="en-GB" sz="2400" b="1" dirty="0">
                <a:solidFill>
                  <a:prstClr val="black"/>
                </a:solidFill>
              </a:rPr>
              <a:t>, The Kiln and WINN (Worcestershire Innovation) all help to strengthen the county’s entrepreneurial ecosystem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Newly launched </a:t>
            </a:r>
            <a:r>
              <a:rPr lang="en-GB" sz="2400" b="1" dirty="0" err="1">
                <a:solidFill>
                  <a:prstClr val="black"/>
                </a:solidFill>
              </a:rPr>
              <a:t>BetaDen</a:t>
            </a:r>
            <a:r>
              <a:rPr lang="en-GB" sz="2400" b="1" dirty="0">
                <a:solidFill>
                  <a:prstClr val="black"/>
                </a:solidFill>
              </a:rPr>
              <a:t> is allowing tech start ups to draw upon 5G expertise and coaching from specialist mentors with wide ranging knowledge specific to tech companies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37" y="5348827"/>
            <a:ext cx="3127369" cy="685905"/>
          </a:xfrm>
          <a:prstGeom prst="rect">
            <a:avLst/>
          </a:prstGeom>
        </p:spPr>
      </p:pic>
      <p:sp>
        <p:nvSpPr>
          <p:cNvPr id="6" name="AutoShape 2" descr="Image result for winn hubb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4" descr="Image result for winn hubb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AutoShape 6" descr="Image result for winn hubb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05" y="5309918"/>
            <a:ext cx="2533650" cy="72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mage result for the kiln worces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13411"/>
          <a:stretch/>
        </p:blipFill>
        <p:spPr bwMode="auto">
          <a:xfrm>
            <a:off x="5471524" y="4860766"/>
            <a:ext cx="1905000" cy="13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9490" y="3265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Robert Capper </a:t>
            </a:r>
            <a:r>
              <a:rPr lang="en-GB" sz="4000" b="1" dirty="0" smtClean="0">
                <a:latin typeface="Century Gothic" panose="020B0502020202020204" pitchFamily="34" charset="0"/>
              </a:rPr>
              <a:t/>
            </a:r>
            <a:br>
              <a:rPr lang="en-GB" sz="4000" b="1" dirty="0" smtClean="0">
                <a:latin typeface="Century Gothic" panose="020B0502020202020204" pitchFamily="34" charset="0"/>
              </a:rPr>
            </a:br>
            <a:r>
              <a:rPr lang="en-GB" sz="3200" b="1" dirty="0" smtClean="0">
                <a:latin typeface="Century Gothic" panose="020B0502020202020204" pitchFamily="34" charset="0"/>
              </a:rPr>
              <a:t>Partner, Head </a:t>
            </a:r>
            <a:r>
              <a:rPr lang="en-GB" sz="3200" b="1" dirty="0">
                <a:latin typeface="Century Gothic" panose="020B0502020202020204" pitchFamily="34" charset="0"/>
              </a:rPr>
              <a:t>of Commercial Team and Sectors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CHAIR’S WELCOME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537" y="277788"/>
            <a:ext cx="594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15993A"/>
                </a:solidFill>
                <a:latin typeface="Arial"/>
                <a:cs typeface="Arial"/>
              </a:rPr>
              <a:t>Find out more…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043" y="661717"/>
            <a:ext cx="8265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Visit Worcestershire LEP’s website: </a:t>
            </a:r>
            <a:r>
              <a:rPr lang="en-GB" sz="2400" b="1" dirty="0">
                <a:solidFill>
                  <a:prstClr val="black"/>
                </a:solidFill>
                <a:hlinkClick r:id="rId3"/>
              </a:rPr>
              <a:t>www.wlep.co.uk</a:t>
            </a: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/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122" name="Picture 2" descr="Worcestershire LEP Annual Conference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68" y="2429978"/>
            <a:ext cx="6905291" cy="20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9490" y="3265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Frank Myers</a:t>
            </a:r>
          </a:p>
          <a:p>
            <a:r>
              <a:rPr lang="en-GB" sz="3200" b="1" dirty="0" smtClean="0">
                <a:latin typeface="Century Gothic" panose="020B0502020202020204" pitchFamily="34" charset="0"/>
              </a:rPr>
              <a:t>Chair</a:t>
            </a:r>
            <a:r>
              <a:rPr lang="en-GB" sz="3200" b="1" dirty="0">
                <a:latin typeface="Century Gothic" panose="020B0502020202020204" pitchFamily="34" charset="0"/>
              </a:rPr>
              <a:t>, Herefordshire Business </a:t>
            </a:r>
            <a:r>
              <a:rPr lang="en-GB" sz="3200" b="1" dirty="0" smtClean="0">
                <a:latin typeface="Century Gothic" panose="020B0502020202020204" pitchFamily="34" charset="0"/>
              </a:rPr>
              <a:t>Board</a:t>
            </a:r>
          </a:p>
          <a:p>
            <a:r>
              <a:rPr lang="en-GB" sz="3200" b="1" dirty="0" smtClean="0">
                <a:latin typeface="Century Gothic" panose="020B0502020202020204" pitchFamily="34" charset="0"/>
              </a:rPr>
              <a:t>Board Member, </a:t>
            </a:r>
            <a:r>
              <a:rPr lang="en-GB" sz="3200" b="1" dirty="0">
                <a:latin typeface="Century Gothic" panose="020B0502020202020204" pitchFamily="34" charset="0"/>
              </a:rPr>
              <a:t>The Marches </a:t>
            </a:r>
            <a:r>
              <a:rPr lang="en-GB" sz="3200" b="1" dirty="0" smtClean="0">
                <a:latin typeface="Century Gothic" panose="020B0502020202020204" pitchFamily="34" charset="0"/>
              </a:rPr>
              <a:t>LEP 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THE VIEW FROM…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PANEL Q&amp;A 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ROUND </a:t>
            </a:r>
            <a:r>
              <a:rPr lang="en-GB" sz="6000" b="1" smtClean="0">
                <a:latin typeface="Century Gothic" panose="020B0502020202020204" pitchFamily="34" charset="0"/>
              </a:rPr>
              <a:t>TABLE DISCUSSION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9490" y="3265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entury Gothic" panose="020B0502020202020204" pitchFamily="34" charset="0"/>
              </a:rPr>
              <a:t>Discuss, debate and share views on the challenges and opportunities you anticipate or have experienced in relation to Brexit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9490" y="3265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Nicolas Groffman</a:t>
            </a:r>
            <a:r>
              <a:rPr lang="en-GB" sz="4000" b="1" dirty="0" smtClean="0">
                <a:latin typeface="Century Gothic" panose="020B0502020202020204" pitchFamily="34" charset="0"/>
              </a:rPr>
              <a:t/>
            </a:r>
            <a:br>
              <a:rPr lang="en-GB" sz="4000" b="1" dirty="0" smtClean="0">
                <a:latin typeface="Century Gothic" panose="020B0502020202020204" pitchFamily="34" charset="0"/>
              </a:rPr>
            </a:br>
            <a:r>
              <a:rPr lang="en-GB" sz="3200" b="1" dirty="0" smtClean="0">
                <a:latin typeface="Century Gothic" panose="020B0502020202020204" pitchFamily="34" charset="0"/>
              </a:rPr>
              <a:t>Partner, Head </a:t>
            </a:r>
            <a:r>
              <a:rPr lang="en-GB" sz="3200" b="1" dirty="0">
                <a:latin typeface="Century Gothic" panose="020B0502020202020204" pitchFamily="34" charset="0"/>
              </a:rPr>
              <a:t>of </a:t>
            </a:r>
            <a:r>
              <a:rPr lang="en-GB" sz="3200" b="1" dirty="0" smtClean="0">
                <a:latin typeface="Century Gothic" panose="020B0502020202020204" pitchFamily="34" charset="0"/>
              </a:rPr>
              <a:t>International Team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latin typeface="Century Gothic" panose="020B0502020202020204" pitchFamily="34" charset="0"/>
              </a:rPr>
              <a:t>KEYNOTE: 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MANAGING THE DISRUPTION TO YOUR MARKETS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</a:t>
            </a:r>
            <a:r>
              <a:rPr lang="en-GB" b="1" dirty="0" smtClean="0"/>
              <a:t>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126"/>
            <a:ext cx="10515600" cy="4032527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World Bank has trimmed its growth forecast for the </a:t>
            </a:r>
            <a:r>
              <a:rPr lang="en-GB" dirty="0" smtClean="0"/>
              <a:t>UK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Netherlands</a:t>
            </a:r>
            <a:r>
              <a:rPr lang="en-GB" dirty="0"/>
              <a:t>: </a:t>
            </a:r>
            <a:r>
              <a:rPr lang="en-GB" dirty="0" smtClean="0"/>
              <a:t>recruiting </a:t>
            </a:r>
            <a:r>
              <a:rPr lang="en-GB" dirty="0"/>
              <a:t>nearly 1,000 customs </a:t>
            </a:r>
            <a:r>
              <a:rPr lang="en-GB" dirty="0" smtClean="0"/>
              <a:t>officials to </a:t>
            </a:r>
            <a:r>
              <a:rPr lang="en-GB" dirty="0"/>
              <a:t>prepare for a surge in post-Brexit </a:t>
            </a:r>
            <a:r>
              <a:rPr lang="en-GB" dirty="0" smtClean="0"/>
              <a:t>bureaucracy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European Commission: n</a:t>
            </a:r>
            <a:r>
              <a:rPr lang="en-GB" dirty="0" smtClean="0"/>
              <a:t>o </a:t>
            </a:r>
            <a:r>
              <a:rPr lang="en-GB" dirty="0"/>
              <a:t>certainty that an agreement will be </a:t>
            </a:r>
            <a:r>
              <a:rPr lang="en-GB" dirty="0" smtClean="0"/>
              <a:t>reached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Office for National Statistics: UK companies cut their investments in Britain </a:t>
            </a:r>
            <a:r>
              <a:rPr lang="en-GB" dirty="0" smtClean="0"/>
              <a:t>amid </a:t>
            </a:r>
            <a:r>
              <a:rPr lang="en-GB" dirty="0"/>
              <a:t>mounting uncertainty over </a:t>
            </a:r>
            <a:r>
              <a:rPr lang="en-GB" dirty="0" smtClean="0"/>
              <a:t>Brexit</a:t>
            </a:r>
          </a:p>
          <a:p>
            <a:endParaRPr lang="en-GB" dirty="0"/>
          </a:p>
          <a:p>
            <a:r>
              <a:rPr lang="en-GB" dirty="0"/>
              <a:t>Ford Motors: will take “whatever action is needed” to protect its business.  They suffered a £760m drop in its European earnings in </a:t>
            </a:r>
            <a:r>
              <a:rPr lang="en-GB" dirty="0" smtClean="0"/>
              <a:t>2017</a:t>
            </a:r>
          </a:p>
          <a:p>
            <a:endParaRPr lang="en-GB" dirty="0"/>
          </a:p>
          <a:p>
            <a:r>
              <a:rPr lang="en-GB" dirty="0"/>
              <a:t>Microsoft: </a:t>
            </a:r>
            <a:r>
              <a:rPr lang="en-GB" dirty="0" smtClean="0"/>
              <a:t>high </a:t>
            </a:r>
            <a:r>
              <a:rPr lang="en-GB" dirty="0"/>
              <a:t>import tariffs could see the company build its data centres elsewhere in </a:t>
            </a:r>
            <a:r>
              <a:rPr lang="en-GB" dirty="0" smtClean="0"/>
              <a:t>Europe</a:t>
            </a:r>
          </a:p>
          <a:p>
            <a:endParaRPr lang="en-GB" dirty="0"/>
          </a:p>
          <a:p>
            <a:r>
              <a:rPr lang="en-GB" dirty="0"/>
              <a:t>Huawei: </a:t>
            </a:r>
            <a:r>
              <a:rPr lang="en-GB" dirty="0" smtClean="0"/>
              <a:t>will </a:t>
            </a:r>
            <a:r>
              <a:rPr lang="en-GB" dirty="0"/>
              <a:t>spend a further </a:t>
            </a:r>
            <a:r>
              <a:rPr lang="en-GB" dirty="0" smtClean="0"/>
              <a:t>£3 </a:t>
            </a:r>
            <a:r>
              <a:rPr lang="en-GB" dirty="0"/>
              <a:t>billion </a:t>
            </a:r>
            <a:r>
              <a:rPr lang="en-GB" dirty="0" smtClean="0"/>
              <a:t>on </a:t>
            </a:r>
            <a:r>
              <a:rPr lang="en-GB" dirty="0"/>
              <a:t>procurement in Britain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974" y="0"/>
            <a:ext cx="233172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Reality </a:t>
            </a:r>
            <a:r>
              <a:rPr lang="en-GB" b="1" dirty="0" smtClean="0"/>
              <a:t>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EU </a:t>
            </a:r>
            <a:r>
              <a:rPr lang="en-GB" dirty="0"/>
              <a:t>is 8% of world population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EU </a:t>
            </a:r>
            <a:r>
              <a:rPr lang="en-GB" dirty="0"/>
              <a:t>is 15% of world </a:t>
            </a:r>
            <a:r>
              <a:rPr lang="en-GB" dirty="0" smtClean="0"/>
              <a:t>GDP</a:t>
            </a:r>
          </a:p>
          <a:p>
            <a:endParaRPr lang="en-GB" dirty="0"/>
          </a:p>
          <a:p>
            <a:r>
              <a:rPr lang="en-GB" dirty="0" smtClean="0"/>
              <a:t>Both </a:t>
            </a:r>
            <a:r>
              <a:rPr lang="en-GB" dirty="0"/>
              <a:t>percentages are shrinking each year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97" y="509016"/>
            <a:ext cx="233172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you need to </a:t>
            </a:r>
            <a:r>
              <a:rPr lang="en-GB" b="1" dirty="0" smtClean="0"/>
              <a:t>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Intellectual property </a:t>
            </a:r>
          </a:p>
          <a:p>
            <a:r>
              <a:rPr lang="en-GB" dirty="0"/>
              <a:t>Build corporate customs infrastructure</a:t>
            </a:r>
          </a:p>
          <a:p>
            <a:r>
              <a:rPr lang="en-GB" dirty="0"/>
              <a:t>Consider employees’ nationalities</a:t>
            </a:r>
          </a:p>
          <a:p>
            <a:r>
              <a:rPr lang="en-GB" dirty="0"/>
              <a:t>Obtain Authorised Economic Operator status “trusted traders” </a:t>
            </a:r>
          </a:p>
          <a:p>
            <a:r>
              <a:rPr lang="en-GB" dirty="0"/>
              <a:t>Make a plan B </a:t>
            </a:r>
          </a:p>
          <a:p>
            <a:r>
              <a:rPr lang="en-GB" dirty="0"/>
              <a:t>Decide whether to make use of an EU free-trade agreement</a:t>
            </a:r>
          </a:p>
          <a:p>
            <a:r>
              <a:rPr lang="en-GB" dirty="0"/>
              <a:t>Ensure cash flow for VAT and additional inventory</a:t>
            </a:r>
          </a:p>
          <a:p>
            <a:r>
              <a:rPr lang="en-GB" dirty="0"/>
              <a:t>Check international contracts</a:t>
            </a:r>
          </a:p>
          <a:p>
            <a:r>
              <a:rPr lang="en-GB" dirty="0"/>
              <a:t>Review supply chains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66" y="644894"/>
            <a:ext cx="1793634" cy="17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 take-</a:t>
            </a:r>
            <a:r>
              <a:rPr lang="en-GB" b="1" dirty="0" err="1" smtClean="0"/>
              <a:t>aways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Engage with reality </a:t>
            </a:r>
          </a:p>
          <a:p>
            <a:r>
              <a:rPr lang="en-GB" dirty="0"/>
              <a:t>Do not choose path of least resistance </a:t>
            </a:r>
          </a:p>
          <a:p>
            <a:r>
              <a:rPr lang="en-GB" dirty="0"/>
              <a:t>Know what you’re good at</a:t>
            </a:r>
          </a:p>
          <a:p>
            <a:r>
              <a:rPr lang="en-GB" dirty="0"/>
              <a:t>Know when you need help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289" y="195508"/>
            <a:ext cx="233172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Questions? 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365125"/>
            <a:ext cx="2331720" cy="2182368"/>
          </a:xfrm>
        </p:spPr>
      </p:pic>
    </p:spTree>
    <p:extLst>
      <p:ext uri="{BB962C8B-B14F-4D97-AF65-F5344CB8AC3E}">
        <p14:creationId xmlns:p14="http://schemas.microsoft.com/office/powerpoint/2010/main" val="31149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9490" y="3265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Richard Butler </a:t>
            </a:r>
            <a:r>
              <a:rPr lang="en-GB" sz="4000" b="1" dirty="0" smtClean="0">
                <a:latin typeface="Century Gothic" panose="020B0502020202020204" pitchFamily="34" charset="0"/>
              </a:rPr>
              <a:t/>
            </a:r>
            <a:br>
              <a:rPr lang="en-GB" sz="4000" b="1" dirty="0" smtClean="0">
                <a:latin typeface="Century Gothic" panose="020B0502020202020204" pitchFamily="34" charset="0"/>
              </a:rPr>
            </a:br>
            <a:r>
              <a:rPr lang="en-GB" sz="3200" b="1" dirty="0" smtClean="0">
                <a:latin typeface="Century Gothic" panose="020B0502020202020204" pitchFamily="34" charset="0"/>
              </a:rPr>
              <a:t>Regional </a:t>
            </a:r>
            <a:r>
              <a:rPr lang="en-GB" sz="3200" b="1" dirty="0">
                <a:latin typeface="Century Gothic" panose="020B0502020202020204" pitchFamily="34" charset="0"/>
              </a:rPr>
              <a:t>Director, CBI West Midlands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THE VIEW FROM…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9490" y="3265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Bev Smith</a:t>
            </a:r>
          </a:p>
          <a:p>
            <a:r>
              <a:rPr lang="en-GB" sz="3200" b="1" dirty="0" smtClean="0">
                <a:latin typeface="Century Gothic" panose="020B0502020202020204" pitchFamily="34" charset="0"/>
              </a:rPr>
              <a:t>Partner, Head </a:t>
            </a:r>
            <a:r>
              <a:rPr lang="en-GB" sz="3200" b="1" dirty="0">
                <a:latin typeface="Century Gothic" panose="020B0502020202020204" pitchFamily="34" charset="0"/>
              </a:rPr>
              <a:t>of </a:t>
            </a:r>
            <a:r>
              <a:rPr lang="en-GB" sz="3200" b="1" dirty="0" smtClean="0">
                <a:latin typeface="Century Gothic" panose="020B0502020202020204" pitchFamily="34" charset="0"/>
              </a:rPr>
              <a:t>Employment and Immigration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latin typeface="Century Gothic" panose="020B0502020202020204" pitchFamily="34" charset="0"/>
              </a:rPr>
              <a:t>KEYNOTE: 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MANAGING THE DISRUPTION TO YOUR PEOPLE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Overview of session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smtClean="0"/>
              <a:t>Brexit – Employment</a:t>
            </a:r>
            <a:endParaRPr b="1" dirty="0"/>
          </a:p>
        </p:txBody>
      </p:sp>
      <p:sp>
        <p:nvSpPr>
          <p:cNvPr id="296" name="Brexit - Employment &amp; Immigration…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Current position</a:t>
            </a:r>
            <a:endParaRPr dirty="0"/>
          </a:p>
          <a:p>
            <a:pPr marL="0" indent="0">
              <a:buSzTx/>
              <a:buFontTx/>
              <a:buNone/>
            </a:pPr>
            <a:endParaRPr dirty="0"/>
          </a:p>
          <a:p>
            <a:r>
              <a:rPr lang="en-GB" dirty="0" smtClean="0"/>
              <a:t>Consequences of no deal?</a:t>
            </a:r>
          </a:p>
          <a:p>
            <a:pPr marL="0" indent="0">
              <a:buSzTx/>
              <a:buFontTx/>
              <a:buNone/>
            </a:pPr>
            <a:endParaRPr dirty="0"/>
          </a:p>
          <a:p>
            <a:r>
              <a:rPr lang="en-GB" dirty="0" smtClean="0"/>
              <a:t>How can you prepare for the future?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60" y="1375844"/>
            <a:ext cx="2222302" cy="22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6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Overview of session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smtClean="0"/>
              <a:t>Brexit – Immigration</a:t>
            </a:r>
            <a:endParaRPr b="1" dirty="0"/>
          </a:p>
        </p:txBody>
      </p:sp>
      <p:sp>
        <p:nvSpPr>
          <p:cNvPr id="296" name="Brexit - Employment &amp; Immigration…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Current position</a:t>
            </a:r>
            <a:endParaRPr dirty="0"/>
          </a:p>
          <a:p>
            <a:pPr marL="0" indent="0">
              <a:buSzTx/>
              <a:buFontTx/>
              <a:buNone/>
            </a:pPr>
            <a:endParaRPr dirty="0"/>
          </a:p>
          <a:p>
            <a:r>
              <a:rPr lang="en-GB" dirty="0" smtClean="0"/>
              <a:t>Consequences of no deal?</a:t>
            </a:r>
          </a:p>
          <a:p>
            <a:pPr marL="0" indent="0">
              <a:buSzTx/>
              <a:buFontTx/>
              <a:buNone/>
            </a:pPr>
            <a:endParaRPr dirty="0"/>
          </a:p>
          <a:p>
            <a:r>
              <a:rPr lang="en-GB" dirty="0" smtClean="0"/>
              <a:t>MAC report – what will the future look like?</a:t>
            </a:r>
          </a:p>
          <a:p>
            <a:endParaRPr lang="en-GB" dirty="0" smtClean="0"/>
          </a:p>
          <a:p>
            <a:r>
              <a:rPr lang="en-GB" dirty="0" smtClean="0"/>
              <a:t>How can you prepare for the future?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509016"/>
            <a:ext cx="233172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5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Questions? </a:t>
            </a:r>
            <a:endParaRPr lang="en-GB" b="1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365125"/>
            <a:ext cx="233172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9490" y="3265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Robert Capper </a:t>
            </a:r>
            <a:r>
              <a:rPr lang="en-GB" sz="4000" b="1" dirty="0" smtClean="0">
                <a:latin typeface="Century Gothic" panose="020B0502020202020204" pitchFamily="34" charset="0"/>
              </a:rPr>
              <a:t/>
            </a:r>
            <a:br>
              <a:rPr lang="en-GB" sz="4000" b="1" dirty="0" smtClean="0">
                <a:latin typeface="Century Gothic" panose="020B0502020202020204" pitchFamily="34" charset="0"/>
              </a:rPr>
            </a:br>
            <a:r>
              <a:rPr lang="en-GB" sz="3200" b="1" dirty="0" smtClean="0">
                <a:latin typeface="Century Gothic" panose="020B0502020202020204" pitchFamily="34" charset="0"/>
              </a:rPr>
              <a:t>Partner, Head </a:t>
            </a:r>
            <a:r>
              <a:rPr lang="en-GB" sz="3200" b="1" dirty="0">
                <a:latin typeface="Century Gothic" panose="020B0502020202020204" pitchFamily="34" charset="0"/>
              </a:rPr>
              <a:t>of Commercial Team and Sectors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CHAIR’S REMARKS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LUNCH 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9490" y="3265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ASK AN EXPERT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0" y="2237467"/>
            <a:ext cx="10515600" cy="1325563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latin typeface="Century Gothic" panose="020B0502020202020204" pitchFamily="34" charset="0"/>
              </a:rPr>
              <a:t>BREXIT CONFERENCE </a:t>
            </a:r>
            <a:br>
              <a:rPr lang="en-GB" sz="4800" b="1" dirty="0" smtClean="0">
                <a:latin typeface="Century Gothic" panose="020B0502020202020204" pitchFamily="34" charset="0"/>
              </a:rPr>
            </a:br>
            <a:r>
              <a:rPr lang="en-GB" sz="4800" b="1" dirty="0" smtClean="0">
                <a:latin typeface="Century Gothic" panose="020B0502020202020204" pitchFamily="34" charset="0"/>
              </a:rPr>
              <a:t>FOR REGIONAL BUSINESS LEADERS</a:t>
            </a:r>
            <a:endParaRPr lang="en-GB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9490" y="3265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Ian Mean</a:t>
            </a:r>
          </a:p>
          <a:p>
            <a:r>
              <a:rPr lang="en-GB" sz="3200" b="1" dirty="0" smtClean="0">
                <a:latin typeface="Century Gothic" panose="020B0502020202020204" pitchFamily="34" charset="0"/>
              </a:rPr>
              <a:t>Main Board Member, </a:t>
            </a:r>
            <a:r>
              <a:rPr lang="en-GB" sz="3200" b="1" dirty="0" err="1">
                <a:latin typeface="Century Gothic" panose="020B0502020202020204" pitchFamily="34" charset="0"/>
              </a:rPr>
              <a:t>GFirst</a:t>
            </a:r>
            <a:r>
              <a:rPr lang="en-GB" sz="3200" b="1" dirty="0">
                <a:latin typeface="Century Gothic" panose="020B0502020202020204" pitchFamily="34" charset="0"/>
              </a:rPr>
              <a:t> </a:t>
            </a:r>
            <a:r>
              <a:rPr lang="en-GB" sz="3200" b="1" dirty="0" smtClean="0">
                <a:latin typeface="Century Gothic" panose="020B0502020202020204" pitchFamily="34" charset="0"/>
              </a:rPr>
              <a:t>LEP</a:t>
            </a:r>
          </a:p>
          <a:p>
            <a:r>
              <a:rPr lang="en-GB" sz="3200" b="1" dirty="0" smtClean="0">
                <a:latin typeface="Century Gothic" panose="020B0502020202020204" pitchFamily="34" charset="0"/>
              </a:rPr>
              <a:t>Director, Business West in Gloucestershire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THE VIEW FROM…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89" y="124506"/>
            <a:ext cx="2463708" cy="1231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395" y="6217919"/>
            <a:ext cx="1252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  <a:hlinkClick r:id="rId3"/>
              </a:rPr>
              <a:t>https://www.businesswest.co.uk/campaigns/trading-through-brexit/your-brexit-questions-answered</a:t>
            </a:r>
            <a:endParaRPr lang="en-GB" sz="20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40" y="4193541"/>
            <a:ext cx="2257740" cy="196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86" y="4290479"/>
            <a:ext cx="2229161" cy="196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64" y="3088487"/>
            <a:ext cx="2267266" cy="3067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0" y="2144406"/>
            <a:ext cx="2257740" cy="1991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89" y="1225608"/>
            <a:ext cx="2295845" cy="1695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75" y="1352626"/>
            <a:ext cx="2219635" cy="16671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43" y="3016000"/>
            <a:ext cx="2267266" cy="1171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73" y="2142833"/>
            <a:ext cx="2209524" cy="33333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7358" y="504113"/>
            <a:ext cx="6422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3C70"/>
                </a:solidFill>
              </a:rPr>
              <a:t>Your Questions Answered</a:t>
            </a:r>
            <a:endParaRPr lang="en-GB" sz="2800" b="1" dirty="0">
              <a:solidFill>
                <a:srgbClr val="003C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9490" y="3265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Gary Woodman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Chief Executive, Worcestershire Local Enterprise </a:t>
            </a:r>
            <a:r>
              <a:rPr lang="en-GB" sz="3200" b="1" dirty="0" smtClean="0">
                <a:latin typeface="Century Gothic" panose="020B0502020202020204" pitchFamily="34" charset="0"/>
              </a:rPr>
              <a:t>Partnership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5134" y="104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Century Gothic" panose="020B0502020202020204" pitchFamily="34" charset="0"/>
              </a:rPr>
              <a:t>THE VIEW FROM…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537" y="277788"/>
            <a:ext cx="629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15993A"/>
                </a:solidFill>
                <a:latin typeface="Arial"/>
                <a:cs typeface="Arial"/>
              </a:rPr>
              <a:t>Boosting local productivity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043" y="1142998"/>
            <a:ext cx="826569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Strategic objective to increase Worcestershire’s Gross Value Added (GVA) by £2.9bn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Worcestershire LEP invests in boosting productivity with £71.71m Growth Deal and €68m EU Programme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Worcestershire LEP also works with partners to secure additional funding including £54.5m for </a:t>
            </a:r>
            <a:r>
              <a:rPr lang="en-GB" sz="2400" b="1" dirty="0" err="1">
                <a:solidFill>
                  <a:prstClr val="black"/>
                </a:solidFill>
              </a:rPr>
              <a:t>dualling</a:t>
            </a:r>
            <a:r>
              <a:rPr lang="en-GB" sz="2400" b="1" dirty="0">
                <a:solidFill>
                  <a:prstClr val="black"/>
                </a:solidFill>
              </a:rPr>
              <a:t> Carrington Bridge and £4.8m for Worcestershire’s 5G Testbed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537" y="277788"/>
            <a:ext cx="661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15993A"/>
                </a:solidFill>
                <a:latin typeface="Arial"/>
                <a:cs typeface="Arial"/>
              </a:rPr>
              <a:t>Infrastructure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043" y="1215190"/>
            <a:ext cx="8265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Digital and physical infrastructure are vital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94% of county’s businesses and residents now have access to Superfast Worcestershire broadband</a:t>
            </a:r>
          </a:p>
          <a:p>
            <a:pPr defTabSz="457200"/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£67m Gigabit Broadband Voucher Scheme contributes £3,000 to installation cost of gigabit connection for small businesses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WLEP has also invested in transport infrastructure like </a:t>
            </a:r>
            <a:r>
              <a:rPr lang="en-GB" sz="2400" b="1" dirty="0" err="1">
                <a:solidFill>
                  <a:prstClr val="black"/>
                </a:solidFill>
              </a:rPr>
              <a:t>Hoobrook</a:t>
            </a:r>
            <a:r>
              <a:rPr lang="en-GB" sz="2400" b="1" dirty="0">
                <a:solidFill>
                  <a:prstClr val="black"/>
                </a:solidFill>
              </a:rPr>
              <a:t> Link Road, Southern Link Road, Kidderminster Railway Station and Worcestershire Parkway Station.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226890"/>
            <a:ext cx="9144000" cy="631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722" y="1147990"/>
            <a:ext cx="4098724" cy="2979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412" y="1199186"/>
            <a:ext cx="4290247" cy="231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722" y="4431601"/>
            <a:ext cx="4028303" cy="2316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644" y="3753041"/>
            <a:ext cx="4502132" cy="2965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9537" y="277788"/>
            <a:ext cx="633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15993A"/>
                </a:solidFill>
                <a:latin typeface="Arial"/>
                <a:cs typeface="Arial"/>
              </a:rPr>
              <a:t>Completed Schemes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10722" y="1149758"/>
            <a:ext cx="4098724" cy="4071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 err="1">
                <a:solidFill>
                  <a:prstClr val="white"/>
                </a:solidFill>
              </a:rPr>
              <a:t>Hoobrook</a:t>
            </a:r>
            <a:r>
              <a:rPr lang="en-GB" dirty="0">
                <a:solidFill>
                  <a:prstClr val="white"/>
                </a:solidFill>
              </a:rPr>
              <a:t> Link Road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14412" y="1147990"/>
            <a:ext cx="4290247" cy="4071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prstClr val="white"/>
                </a:solidFill>
              </a:rPr>
              <a:t>Southern Link Road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0723" y="4431601"/>
            <a:ext cx="4028303" cy="4071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prstClr val="white"/>
                </a:solidFill>
              </a:rPr>
              <a:t>Centre of Vocational Excellence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83644" y="3753041"/>
            <a:ext cx="4502132" cy="4071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prstClr val="white"/>
                </a:solidFill>
              </a:rPr>
              <a:t>Cathedral Square</a:t>
            </a:r>
          </a:p>
        </p:txBody>
      </p:sp>
    </p:spTree>
    <p:extLst>
      <p:ext uri="{BB962C8B-B14F-4D97-AF65-F5344CB8AC3E}">
        <p14:creationId xmlns:p14="http://schemas.microsoft.com/office/powerpoint/2010/main" val="21519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1318</Words>
  <Application>Microsoft Office PowerPoint</Application>
  <PresentationFormat>Widescreen</PresentationFormat>
  <Paragraphs>204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1_Custom Design</vt:lpstr>
      <vt:lpstr>Office Theme</vt:lpstr>
      <vt:lpstr>1_Office Theme</vt:lpstr>
      <vt:lpstr>BREXIT CONFERENCE  FOR REGIONAL BUSINESS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problem</vt:lpstr>
      <vt:lpstr>Reality check</vt:lpstr>
      <vt:lpstr>What you need to check</vt:lpstr>
      <vt:lpstr>Top take-aways</vt:lpstr>
      <vt:lpstr>Questions? </vt:lpstr>
      <vt:lpstr>PowerPoint Presentation</vt:lpstr>
      <vt:lpstr>Brexit – Employment</vt:lpstr>
      <vt:lpstr>Brexit – Immigration</vt:lpstr>
      <vt:lpstr>Questions? </vt:lpstr>
      <vt:lpstr>PowerPoint Presentation</vt:lpstr>
      <vt:lpstr>PowerPoint Presentation</vt:lpstr>
      <vt:lpstr>PowerPoint Presentation</vt:lpstr>
      <vt:lpstr>BREXIT CONFERENCE  FOR REGIONAL BUSINESS LEADERS</vt:lpstr>
    </vt:vector>
  </TitlesOfParts>
  <Company>Harrison Clark Rickerbys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Kirkpatrick</dc:creator>
  <cp:lastModifiedBy>Katie Underhill</cp:lastModifiedBy>
  <cp:revision>82</cp:revision>
  <cp:lastPrinted>2018-10-15T12:26:22Z</cp:lastPrinted>
  <dcterms:created xsi:type="dcterms:W3CDTF">2017-07-25T10:03:49Z</dcterms:created>
  <dcterms:modified xsi:type="dcterms:W3CDTF">2018-11-20T13:13:30Z</dcterms:modified>
</cp:coreProperties>
</file>